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260" r:id="rId5"/>
    <p:sldId id="264" r:id="rId6"/>
    <p:sldId id="316" r:id="rId7"/>
    <p:sldId id="366" r:id="rId8"/>
    <p:sldId id="317" r:id="rId9"/>
    <p:sldId id="314" r:id="rId10"/>
    <p:sldId id="384" r:id="rId11"/>
    <p:sldId id="347" r:id="rId12"/>
    <p:sldId id="318" r:id="rId13"/>
    <p:sldId id="319" r:id="rId14"/>
    <p:sldId id="321" r:id="rId15"/>
    <p:sldId id="322" r:id="rId16"/>
    <p:sldId id="323" r:id="rId17"/>
    <p:sldId id="327" r:id="rId18"/>
    <p:sldId id="331" r:id="rId19"/>
    <p:sldId id="332" r:id="rId20"/>
    <p:sldId id="351" r:id="rId21"/>
    <p:sldId id="329" r:id="rId22"/>
    <p:sldId id="362" r:id="rId23"/>
    <p:sldId id="383" r:id="rId24"/>
    <p:sldId id="386" r:id="rId25"/>
    <p:sldId id="387" r:id="rId26"/>
    <p:sldId id="305" r:id="rId27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50E"/>
    <a:srgbClr val="E0414A"/>
    <a:srgbClr val="FF1919"/>
    <a:srgbClr val="85000B"/>
    <a:srgbClr val="CC0000"/>
    <a:srgbClr val="A6A6A6"/>
    <a:srgbClr val="FF2F2F"/>
    <a:srgbClr val="FF0000"/>
    <a:srgbClr val="DD001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566" y="126"/>
      </p:cViewPr>
      <p:guideLst>
        <p:guide orient="horz" pos="21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35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B25E-F66E-44BE-85A3-62191936F5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0766475-3C67-4DF2-BE17-F0B0C8E388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DD48D3E-B07C-4BE8-84F7-DD272BD053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12.xml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tags" Target="../tags/tag15.xml"/><Relationship Id="rId5" Type="http://schemas.openxmlformats.org/officeDocument/2006/relationships/image" Target="../media/image13.png"/><Relationship Id="rId4" Type="http://schemas.openxmlformats.org/officeDocument/2006/relationships/tags" Target="../tags/tag14.xml"/><Relationship Id="rId3" Type="http://schemas.openxmlformats.org/officeDocument/2006/relationships/image" Target="../media/image12.png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0.xml"/><Relationship Id="rId7" Type="http://schemas.openxmlformats.org/officeDocument/2006/relationships/image" Target="../media/image18.png"/><Relationship Id="rId6" Type="http://schemas.openxmlformats.org/officeDocument/2006/relationships/tags" Target="../tags/tag19.xml"/><Relationship Id="rId5" Type="http://schemas.openxmlformats.org/officeDocument/2006/relationships/image" Target="../media/image17.png"/><Relationship Id="rId4" Type="http://schemas.openxmlformats.org/officeDocument/2006/relationships/tags" Target="../tags/tag18.xml"/><Relationship Id="rId3" Type="http://schemas.openxmlformats.org/officeDocument/2006/relationships/image" Target="../media/image16.png"/><Relationship Id="rId2" Type="http://schemas.openxmlformats.org/officeDocument/2006/relationships/tags" Target="../tags/tag1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23.png"/><Relationship Id="rId6" Type="http://schemas.openxmlformats.org/officeDocument/2006/relationships/tags" Target="../tags/tag25.xml"/><Relationship Id="rId5" Type="http://schemas.openxmlformats.org/officeDocument/2006/relationships/image" Target="../media/image22.png"/><Relationship Id="rId4" Type="http://schemas.openxmlformats.org/officeDocument/2006/relationships/tags" Target="../tags/tag24.xml"/><Relationship Id="rId3" Type="http://schemas.openxmlformats.org/officeDocument/2006/relationships/image" Target="../media/image21.png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tags" Target="../tags/tag29.xml"/><Relationship Id="rId3" Type="http://schemas.openxmlformats.org/officeDocument/2006/relationships/image" Target="../media/image24.png"/><Relationship Id="rId2" Type="http://schemas.openxmlformats.org/officeDocument/2006/relationships/tags" Target="../tags/tag28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tags" Target="../tags/tag30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tags" Target="../tags/tag32.xml"/><Relationship Id="rId3" Type="http://schemas.openxmlformats.org/officeDocument/2006/relationships/image" Target="../media/image27.png"/><Relationship Id="rId2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tags" Target="../tags/tag34.xml"/><Relationship Id="rId3" Type="http://schemas.openxmlformats.org/officeDocument/2006/relationships/image" Target="../media/image29.png"/><Relationship Id="rId2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7.jpe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3306445" y="1978025"/>
            <a:ext cx="15270480" cy="2525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1218565">
              <a:defRPr/>
            </a:pPr>
            <a:r>
              <a:rPr lang="zh-CN" altLang="en-US" sz="40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基于神经网络归因解释</a:t>
            </a:r>
            <a:endParaRPr lang="zh-CN" altLang="en-US" sz="40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pPr algn="l" defTabSz="1218565">
              <a:defRPr/>
            </a:pPr>
            <a:r>
              <a:rPr lang="zh-CN" altLang="en-US" sz="40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的子类区分机制研究</a:t>
            </a:r>
            <a:endParaRPr lang="zh-CN" altLang="en-US" sz="40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3442258" y="5383969"/>
            <a:ext cx="52673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>
              <a:defRPr/>
            </a:pPr>
            <a:r>
              <a:rPr lang="zh-CN" altLang="en-US" sz="28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汇报人：张可</a:t>
            </a:r>
            <a:r>
              <a:rPr lang="en-US" altLang="zh-CN" sz="28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zh-CN" altLang="en-US" sz="28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指导老师：</a:t>
            </a:r>
            <a:r>
              <a:rPr lang="zh-CN" altLang="en-US" sz="28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邓辉琦</a:t>
            </a:r>
            <a:endParaRPr lang="zh-CN" altLang="en-US" sz="28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7567" y="5691189"/>
            <a:ext cx="8890144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en-US" altLang="zh-CN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5</a:t>
                </a:r>
                <a:endParaRPr lang="en-US" altLang="zh-CN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9101" y="-8313"/>
            <a:ext cx="2612976" cy="4400343"/>
            <a:chOff x="439101" y="-8313"/>
            <a:chExt cx="2612976" cy="4400343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9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>
              <a:fillRect/>
            </a:stretch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38728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计算指标</a:t>
            </a:r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三个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901700"/>
            <a:ext cx="9144635" cy="5956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78025" y="1156970"/>
            <a:ext cx="4353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feature_map（特征图）的GAP（全局平均池化）值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7085" y="4287520"/>
            <a:ext cx="18992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计算梯度时，通过将梯度图GAP运算后得到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28945" y="5419725"/>
            <a:ext cx="2131695" cy="10528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30" y="6224270"/>
            <a:ext cx="2606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贡献分数</a:t>
            </a:r>
            <a:r>
              <a:rPr lang="en-US" altLang="zh-CN" sz="2000">
                <a:solidFill>
                  <a:srgbClr val="FF0000"/>
                </a:solidFill>
              </a:rPr>
              <a:t>=GAP*weight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类内相似度与类间相似度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8285" y="901700"/>
            <a:ext cx="8541385" cy="2367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5745" y="3269615"/>
            <a:ext cx="8543925" cy="2510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5745" y="5779770"/>
            <a:ext cx="8543925" cy="74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类内相似度与类间相似度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330" y="5942330"/>
            <a:ext cx="8002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结论：相比较于</a:t>
            </a:r>
            <a:r>
              <a:rPr lang="en-US" altLang="zh-CN"/>
              <a:t>GAP</a:t>
            </a:r>
            <a:r>
              <a:rPr lang="zh-CN" altLang="en-US"/>
              <a:t>，</a:t>
            </a:r>
            <a:r>
              <a:rPr lang="en-US" altLang="zh-CN"/>
              <a:t>weight</a:t>
            </a:r>
            <a:r>
              <a:rPr lang="zh-CN" altLang="en-US"/>
              <a:t>和贡献分数计算得到的类内相似度更高，类间相似度更低，区分子类的能力</a:t>
            </a:r>
            <a:r>
              <a:rPr lang="zh-CN" altLang="en-US"/>
              <a:t>更强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79040" y="901700"/>
            <a:ext cx="6410325" cy="48520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0015" y="1567180"/>
            <a:ext cx="23590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家朱雀（a1）</a:t>
            </a:r>
            <a:endParaRPr lang="zh-CN" altLang="en-US"/>
          </a:p>
          <a:p>
            <a:r>
              <a:rPr lang="zh-CN" altLang="en-US"/>
              <a:t>蓝鹞（a2）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匈牙利牧羊犬（b1）</a:t>
            </a:r>
            <a:endParaRPr lang="zh-CN" altLang="en-US"/>
          </a:p>
          <a:p>
            <a:r>
              <a:rPr lang="zh-CN" altLang="en-US"/>
              <a:t>拳师狗（b2）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类内相似度与类间相似度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" y="942975"/>
            <a:ext cx="6238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取</a:t>
            </a:r>
            <a:r>
              <a:rPr lang="zh-CN" altLang="en-US">
                <a:solidFill>
                  <a:srgbClr val="FF0000"/>
                </a:solidFill>
              </a:rPr>
              <a:t>贡献分数</a:t>
            </a:r>
            <a:r>
              <a:rPr lang="zh-CN" altLang="en-US"/>
              <a:t>为指标，计算</a:t>
            </a:r>
            <a:r>
              <a:rPr lang="zh-CN" altLang="en-US">
                <a:solidFill>
                  <a:srgbClr val="FF0000"/>
                </a:solidFill>
              </a:rPr>
              <a:t>类内相似度</a:t>
            </a:r>
            <a:r>
              <a:rPr lang="zh-CN" altLang="en-US"/>
              <a:t>前二十对与后二十对</a:t>
            </a:r>
            <a:endParaRPr lang="zh-CN" altLang="en-US"/>
          </a:p>
          <a:p>
            <a:r>
              <a:rPr lang="zh-CN" altLang="en-US"/>
              <a:t>n02105505</a:t>
            </a:r>
            <a:r>
              <a:rPr lang="en-US" altLang="zh-CN"/>
              <a:t>——</a:t>
            </a:r>
            <a:r>
              <a:rPr lang="zh-CN" altLang="en-US"/>
              <a:t>匈牙利牧羊犬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88135"/>
            <a:ext cx="5081270" cy="2225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01185"/>
            <a:ext cx="4994275" cy="22339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3923030"/>
            <a:ext cx="494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n02108089</a:t>
            </a:r>
            <a:r>
              <a:rPr lang="en-US" altLang="zh-CN"/>
              <a:t>——</a:t>
            </a:r>
            <a:r>
              <a:rPr lang="zh-CN" altLang="en-US"/>
              <a:t>拳师狗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99835" y="1219835"/>
            <a:ext cx="231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类间相似度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48646" b="-275"/>
          <a:stretch>
            <a:fillRect/>
          </a:stretch>
        </p:blipFill>
        <p:spPr>
          <a:xfrm>
            <a:off x="5621020" y="1588135"/>
            <a:ext cx="2876550" cy="22250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50000"/>
          <a:stretch>
            <a:fillRect/>
          </a:stretch>
        </p:blipFill>
        <p:spPr>
          <a:xfrm>
            <a:off x="5621020" y="3813175"/>
            <a:ext cx="2818765" cy="2233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类内相似度与类间相似度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330" y="1012825"/>
            <a:ext cx="638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不同的模型下验证权重</a:t>
            </a:r>
            <a:r>
              <a:rPr lang="en-US" altLang="zh-CN"/>
              <a:t>weight</a:t>
            </a:r>
            <a:r>
              <a:rPr lang="zh-CN" altLang="en-US"/>
              <a:t>和贡献分数区分子类的</a:t>
            </a:r>
            <a:r>
              <a:rPr lang="zh-CN" altLang="en-US"/>
              <a:t>能力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38605"/>
            <a:ext cx="5662930" cy="53187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51905" y="2388870"/>
            <a:ext cx="2333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结论：权重作为区分子类的指标，</a:t>
            </a:r>
            <a:endParaRPr lang="zh-CN" altLang="en-US"/>
          </a:p>
          <a:p>
            <a:r>
              <a:rPr lang="zh-CN" altLang="en-US"/>
              <a:t>其性能显著优于 GAP。虽然新指标贡献分数在某些模型中表现优异，但在另一些模型</a:t>
            </a:r>
            <a:endParaRPr lang="zh-CN" altLang="en-US"/>
          </a:p>
          <a:p>
            <a:r>
              <a:rPr lang="zh-CN" altLang="en-US"/>
              <a:t>中与 GAP 的表现相近。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52279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——k-means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225" y="1019175"/>
            <a:ext cx="3190240" cy="1586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使用狗的三个子类聚类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n02105505</a:t>
            </a:r>
            <a:r>
              <a:rPr lang="en-US" altLang="zh-CN"/>
              <a:t>——</a:t>
            </a:r>
            <a:r>
              <a:rPr lang="zh-CN" altLang="en-US"/>
              <a:t>匈牙利牧羊犬</a:t>
            </a:r>
            <a:endParaRPr lang="zh-CN" altLang="en-US"/>
          </a:p>
          <a:p>
            <a:r>
              <a:rPr lang="zh-CN" altLang="en-US"/>
              <a:t>n02108089</a:t>
            </a:r>
            <a:r>
              <a:rPr lang="en-US" altLang="zh-CN"/>
              <a:t>——</a:t>
            </a:r>
            <a:r>
              <a:rPr lang="zh-CN" altLang="en-US"/>
              <a:t>拳师狗</a:t>
            </a:r>
            <a:endParaRPr lang="zh-CN" altLang="en-US"/>
          </a:p>
          <a:p>
            <a:r>
              <a:rPr lang="zh-CN" altLang="en-US"/>
              <a:t>n02101006</a:t>
            </a:r>
            <a:r>
              <a:rPr lang="en-US" altLang="zh-CN"/>
              <a:t>——</a:t>
            </a:r>
            <a:r>
              <a:rPr lang="zh-CN" altLang="en-US"/>
              <a:t>戈登雪达犬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65830" y="962025"/>
            <a:ext cx="5323205" cy="5831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4330" y="4272280"/>
            <a:ext cx="2950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结论：相较于</a:t>
            </a:r>
            <a:r>
              <a:rPr lang="en-US" altLang="zh-CN"/>
              <a:t>GAP</a:t>
            </a:r>
            <a:r>
              <a:rPr lang="zh-CN" altLang="en-US"/>
              <a:t>，</a:t>
            </a:r>
            <a:r>
              <a:rPr lang="en-US" altLang="zh-CN"/>
              <a:t>weight</a:t>
            </a:r>
            <a:r>
              <a:rPr lang="zh-CN" altLang="en-US"/>
              <a:t>和贡献分数聚类得到的平均</a:t>
            </a:r>
            <a:r>
              <a:rPr lang="en-US" altLang="zh-CN"/>
              <a:t>IoU</a:t>
            </a:r>
            <a:r>
              <a:rPr lang="zh-CN" altLang="en-US"/>
              <a:t>更高，区分子类的能力更强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349885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515" y="1348105"/>
            <a:ext cx="4322445" cy="23660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6060" y="4258945"/>
            <a:ext cx="4279900" cy="2147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48200" y="1348105"/>
            <a:ext cx="4389120" cy="2366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6070" y="979805"/>
            <a:ext cx="205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贡献分数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660525" y="3791585"/>
            <a:ext cx="205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weight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6309360" y="979805"/>
            <a:ext cx="2059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GAP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30470" y="4514215"/>
            <a:ext cx="4007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可视化的结果进一步验证我们的</a:t>
            </a:r>
            <a:r>
              <a:rPr lang="zh-CN" altLang="en-US"/>
              <a:t>结论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子类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通道特征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8490" y="1129665"/>
            <a:ext cx="8171815" cy="954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weight</a:t>
            </a:r>
            <a:r>
              <a:rPr lang="zh-CN" altLang="en-US"/>
              <a:t>和贡献分数都是高维张量，需要区分</a:t>
            </a:r>
            <a:r>
              <a:rPr lang="zh-CN" altLang="en-US">
                <a:solidFill>
                  <a:srgbClr val="FF0000"/>
                </a:solidFill>
              </a:rPr>
              <a:t>哪些</a:t>
            </a:r>
            <a:r>
              <a:rPr lang="en-US" altLang="zh-CN">
                <a:solidFill>
                  <a:srgbClr val="FF0000"/>
                </a:solidFill>
              </a:rPr>
              <a:t>channel</a:t>
            </a:r>
            <a:r>
              <a:rPr lang="zh-CN" altLang="en-US">
                <a:solidFill>
                  <a:srgbClr val="FF0000"/>
                </a:solidFill>
              </a:rPr>
              <a:t>对区分子类起关键作用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我们以weight作为衡量指标，计算</a:t>
            </a:r>
            <a:r>
              <a:rPr lang="zh-CN" altLang="en-US">
                <a:solidFill>
                  <a:srgbClr val="FF0000"/>
                </a:solidFill>
              </a:rPr>
              <a:t>对比式</a:t>
            </a:r>
            <a:r>
              <a:rPr lang="en-US" altLang="zh-CN">
                <a:solidFill>
                  <a:srgbClr val="FF0000"/>
                </a:solidFill>
              </a:rPr>
              <a:t>Grad-CAM</a:t>
            </a:r>
            <a:r>
              <a:rPr lang="zh-CN" altLang="en-US"/>
              <a:t>，也就是计算一个子类被分类为A类和B类的梯度差异，得到哪些通道在判别不同子类时有显著影响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8490" y="4873625"/>
            <a:ext cx="710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具体计算过程：将一个子类被判定为不同类别所得到的</a:t>
            </a:r>
            <a:r>
              <a:rPr lang="en-US" altLang="zh-CN"/>
              <a:t>weight</a:t>
            </a:r>
            <a:r>
              <a:rPr lang="zh-CN" altLang="en-US"/>
              <a:t>相减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345" y="2915920"/>
            <a:ext cx="6370320" cy="8623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4345" y="4194810"/>
            <a:ext cx="4775835" cy="5346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8965" y="2454910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对比式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Grad-CAM</a:t>
            </a:r>
            <a:r>
              <a:rPr lang="zh-CN" altLang="en-US"/>
              <a:t>计算公式：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1340" y="3890645"/>
            <a:ext cx="1880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简化为：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子类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通道特征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01700"/>
            <a:ext cx="9136380" cy="589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通道语义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8270" y="1511935"/>
            <a:ext cx="4392930" cy="4055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62500" y="1511935"/>
            <a:ext cx="4286250" cy="4054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48410" y="5808345"/>
            <a:ext cx="218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匈牙利</a:t>
            </a:r>
            <a:r>
              <a:rPr lang="zh-CN" altLang="en-US"/>
              <a:t>牧羊犬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15025" y="5902960"/>
            <a:ext cx="1303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可视化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5370651" y="306716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370651" y="202495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4524915" y="2030144"/>
            <a:ext cx="540000" cy="540000"/>
            <a:chOff x="4597020" y="2340949"/>
            <a:chExt cx="720000" cy="720000"/>
          </a:xfrm>
        </p:grpSpPr>
        <p:grpSp>
          <p:nvGrpSpPr>
            <p:cNvPr id="82" name="组合 81"/>
            <p:cNvGrpSpPr/>
            <p:nvPr/>
          </p:nvGrpSpPr>
          <p:grpSpPr>
            <a:xfrm>
              <a:off x="4597020" y="2340949"/>
              <a:ext cx="720000" cy="720000"/>
              <a:chOff x="6585478" y="1661232"/>
              <a:chExt cx="928740" cy="928740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6585478" y="1661232"/>
                <a:ext cx="928740" cy="9287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Freeform 16"/>
            <p:cNvSpPr>
              <a:spLocks noEditPoints="1"/>
            </p:cNvSpPr>
            <p:nvPr/>
          </p:nvSpPr>
          <p:spPr bwMode="auto">
            <a:xfrm>
              <a:off x="4870034" y="2586675"/>
              <a:ext cx="200867" cy="228549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4524915" y="3067016"/>
            <a:ext cx="540000" cy="540000"/>
            <a:chOff x="6782426" y="4000925"/>
            <a:chExt cx="928740" cy="928740"/>
          </a:xfrm>
        </p:grpSpPr>
        <p:grpSp>
          <p:nvGrpSpPr>
            <p:cNvPr id="88" name="组合 87"/>
            <p:cNvGrpSpPr/>
            <p:nvPr/>
          </p:nvGrpSpPr>
          <p:grpSpPr>
            <a:xfrm>
              <a:off x="6782426" y="4000925"/>
              <a:ext cx="928740" cy="928740"/>
              <a:chOff x="6585478" y="1661232"/>
              <a:chExt cx="928740" cy="928740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6585478" y="1661232"/>
                <a:ext cx="928740" cy="9287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6706336" y="1782090"/>
                <a:ext cx="687025" cy="6870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6779848" y="1855602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7118936" y="4312540"/>
              <a:ext cx="260967" cy="328186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816329" y="1628395"/>
            <a:ext cx="2484000" cy="2484000"/>
            <a:chOff x="836778" y="1675054"/>
            <a:chExt cx="2004782" cy="2673043"/>
          </a:xfrm>
        </p:grpSpPr>
        <p:sp>
          <p:nvSpPr>
            <p:cNvPr id="67" name="椭圆 66"/>
            <p:cNvSpPr/>
            <p:nvPr/>
          </p:nvSpPr>
          <p:spPr>
            <a:xfrm>
              <a:off x="836778" y="1675054"/>
              <a:ext cx="2004782" cy="267304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034165" y="1914547"/>
              <a:ext cx="1631179" cy="2174905"/>
              <a:chOff x="3739822" y="2440887"/>
              <a:chExt cx="1970936" cy="1970936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3739822" y="2440887"/>
                <a:ext cx="1970936" cy="19709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>
                <a:off x="3837054" y="2549460"/>
                <a:ext cx="1776466" cy="1776466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20"/>
          <p:cNvSpPr>
            <a:spLocks noChangeArrowheads="1"/>
          </p:cNvSpPr>
          <p:nvPr/>
        </p:nvSpPr>
        <p:spPr bwMode="auto">
          <a:xfrm>
            <a:off x="1270580" y="4542547"/>
            <a:ext cx="16017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</a:t>
            </a:r>
            <a:r>
              <a:rPr lang="zh-CN" altLang="en-U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</a:t>
            </a:r>
            <a:endParaRPr lang="en-US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3" r="87582"/>
          <a:stretch>
            <a:fillRect/>
          </a:stretch>
        </p:blipFill>
        <p:spPr bwMode="auto">
          <a:xfrm>
            <a:off x="1300731" y="2087509"/>
            <a:ext cx="1603696" cy="156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5370651" y="4068152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直角三角形 1"/>
          <p:cNvSpPr/>
          <p:nvPr/>
        </p:nvSpPr>
        <p:spPr>
          <a:xfrm rot="5400000">
            <a:off x="-60590" y="60590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16200000">
            <a:off x="7964345" y="5678345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524915" y="4103888"/>
            <a:ext cx="540000" cy="540000"/>
            <a:chOff x="3635275" y="3872042"/>
            <a:chExt cx="720000" cy="720000"/>
          </a:xfrm>
        </p:grpSpPr>
        <p:sp>
          <p:nvSpPr>
            <p:cNvPr id="44" name="椭圆 43"/>
            <p:cNvSpPr/>
            <p:nvPr/>
          </p:nvSpPr>
          <p:spPr>
            <a:xfrm>
              <a:off x="3635275" y="3872042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3728969" y="3965736"/>
              <a:ext cx="532612" cy="53261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/>
            <p:cNvSpPr/>
            <p:nvPr/>
          </p:nvSpPr>
          <p:spPr>
            <a:xfrm>
              <a:off x="3785959" y="4022726"/>
              <a:ext cx="418632" cy="418632"/>
            </a:xfrm>
            <a:prstGeom prst="ellipse">
              <a:avLst/>
            </a:prstGeom>
            <a:gradFill>
              <a:gsLst>
                <a:gs pos="0">
                  <a:srgbClr val="E30613"/>
                </a:gs>
                <a:gs pos="100000">
                  <a:srgbClr val="81040B"/>
                </a:gs>
              </a:gsLst>
              <a:lin ang="5400000" scaled="1"/>
            </a:gra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32"/>
            <p:cNvSpPr>
              <a:spLocks noEditPoints="1"/>
            </p:cNvSpPr>
            <p:nvPr/>
          </p:nvSpPr>
          <p:spPr bwMode="auto">
            <a:xfrm>
              <a:off x="3897626" y="4088042"/>
              <a:ext cx="216000" cy="28800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4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7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2"/>
                    <a:pt x="432" y="382"/>
                  </a:cubicBezTo>
                  <a:cubicBezTo>
                    <a:pt x="426" y="382"/>
                    <a:pt x="422" y="387"/>
                    <a:pt x="422" y="393"/>
                  </a:cubicBezTo>
                  <a:lnTo>
                    <a:pt x="422" y="478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3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2"/>
                    <a:pt x="432" y="362"/>
                  </a:cubicBezTo>
                  <a:cubicBezTo>
                    <a:pt x="439" y="362"/>
                    <a:pt x="446" y="363"/>
                    <a:pt x="453" y="364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6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通道语义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8590" y="5780405"/>
            <a:ext cx="1426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戈登</a:t>
            </a:r>
            <a:r>
              <a:rPr lang="zh-CN" altLang="en-US"/>
              <a:t>雪达犬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29935" y="5846445"/>
            <a:ext cx="1303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可视化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4583430" cy="40233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05045" y="1543050"/>
            <a:ext cx="4275455" cy="402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65381"/>
            <a:ext cx="9144000" cy="102841"/>
          </a:xfrm>
          <a:prstGeom prst="rect">
            <a:avLst/>
          </a:prstGeom>
          <a:gradFill>
            <a:gsLst>
              <a:gs pos="0">
                <a:srgbClr val="E30613"/>
              </a:gs>
              <a:gs pos="100000">
                <a:srgbClr val="81040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901506" y="3838139"/>
            <a:ext cx="3856500" cy="1208703"/>
            <a:chOff x="322748" y="3665374"/>
            <a:chExt cx="5680529" cy="1027864"/>
          </a:xfrm>
        </p:grpSpPr>
        <p:sp>
          <p:nvSpPr>
            <p:cNvPr id="108" name="圆角矩形 107"/>
            <p:cNvSpPr/>
            <p:nvPr/>
          </p:nvSpPr>
          <p:spPr>
            <a:xfrm>
              <a:off x="322748" y="3665374"/>
              <a:ext cx="5680529" cy="102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516699" y="3785998"/>
              <a:ext cx="5277329" cy="7842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4401820" y="4056364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</a:t>
            </a:r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963"/>
            <a:ext cx="9144000" cy="18288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08753" y="2932759"/>
            <a:ext cx="2484000" cy="2484000"/>
            <a:chOff x="836778" y="1675054"/>
            <a:chExt cx="2004782" cy="2673043"/>
          </a:xfrm>
        </p:grpSpPr>
        <p:sp>
          <p:nvSpPr>
            <p:cNvPr id="17" name="椭圆 16"/>
            <p:cNvSpPr/>
            <p:nvPr/>
          </p:nvSpPr>
          <p:spPr>
            <a:xfrm>
              <a:off x="836778" y="1675054"/>
              <a:ext cx="2004782" cy="267304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34165" y="1914547"/>
              <a:ext cx="1631179" cy="2174905"/>
              <a:chOff x="3739822" y="2440887"/>
              <a:chExt cx="1970936" cy="1970936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3739822" y="2440887"/>
                <a:ext cx="1970936" cy="19709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837054" y="2549460"/>
                <a:ext cx="1776466" cy="1776466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8000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194880" y="3548892"/>
            <a:ext cx="153797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en-US" altLang="zh-CN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199951" y="237148"/>
            <a:ext cx="2674751" cy="7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全文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3125" y="1435100"/>
            <a:ext cx="6498590" cy="3031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1.</a:t>
            </a:r>
            <a:r>
              <a:rPr lang="zh-CN" altLang="en-US" sz="2400"/>
              <a:t>研究目标： 提升DNN在细粒度图像识别中对未标注子类的识别能力。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核心创新： 提出基于Grad-CAM的权重和贡献分数指标，解决传统GAP的不足。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3.</a:t>
            </a:r>
            <a:r>
              <a:rPr lang="zh-CN" altLang="en-US" sz="2400"/>
              <a:t>实验验证： 多种模型和实验验证新指标有效性。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4.</a:t>
            </a:r>
            <a:r>
              <a:rPr lang="zh-CN" altLang="en-US" sz="2400"/>
              <a:t>应用： 识别关键区分通道并可视化，揭示模型决策依据。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期望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385" y="1520190"/>
            <a:ext cx="7098030" cy="3430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1.</a:t>
            </a:r>
            <a:r>
              <a:rPr lang="zh-CN" altLang="en-US" sz="2400"/>
              <a:t>现有问题与挑战： 新指标在特定场景下仍需优化，需深入研究其性质。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研究方向： 将新指标推广到更广泛的应用场景，与其他深度学习技术结合。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3.</a:t>
            </a:r>
            <a:r>
              <a:rPr lang="zh-CN" altLang="en-US" sz="2400"/>
              <a:t>未来工作： 增强模型判别能力，集成更多模型和改进训练策略，扩大数据集。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4.</a:t>
            </a:r>
            <a:r>
              <a:rPr lang="zh-CN" altLang="en-US" sz="2400"/>
              <a:t>应用前景： 推动细粒度图像识别在生物物种保护、安防监控等领域的应用。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4266088" y="2557720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>
              <a:defRPr/>
            </a:pPr>
            <a:r>
              <a:rPr lang="zh-CN" altLang="en-US" sz="50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谢谢大家！</a:t>
            </a:r>
            <a:endParaRPr lang="zh-CN" altLang="en-US" sz="50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7567" y="5691189"/>
            <a:ext cx="8890144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 smtClean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en-US" altLang="zh-CN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5</a:t>
                </a:r>
                <a:endParaRPr lang="en-US" altLang="zh-CN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9101" y="-8313"/>
            <a:ext cx="2612976" cy="4400343"/>
            <a:chOff x="439101" y="-8313"/>
            <a:chExt cx="2612976" cy="4400343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9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>
              <a:fillRect/>
            </a:stretch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65381"/>
            <a:ext cx="9144000" cy="102841"/>
          </a:xfrm>
          <a:prstGeom prst="rect">
            <a:avLst/>
          </a:prstGeom>
          <a:gradFill>
            <a:gsLst>
              <a:gs pos="0">
                <a:srgbClr val="E30613"/>
              </a:gs>
              <a:gs pos="100000">
                <a:srgbClr val="81040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901506" y="3838139"/>
            <a:ext cx="3856500" cy="1208703"/>
            <a:chOff x="322748" y="3665374"/>
            <a:chExt cx="5680529" cy="1027864"/>
          </a:xfrm>
        </p:grpSpPr>
        <p:sp>
          <p:nvSpPr>
            <p:cNvPr id="108" name="圆角矩形 107"/>
            <p:cNvSpPr/>
            <p:nvPr/>
          </p:nvSpPr>
          <p:spPr>
            <a:xfrm>
              <a:off x="322748" y="3665374"/>
              <a:ext cx="5680529" cy="102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516699" y="3785998"/>
              <a:ext cx="5277329" cy="7842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4572000" y="40563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963"/>
            <a:ext cx="9144000" cy="18288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08753" y="2932759"/>
            <a:ext cx="2484000" cy="2484000"/>
            <a:chOff x="836778" y="1675054"/>
            <a:chExt cx="2004782" cy="2673043"/>
          </a:xfrm>
        </p:grpSpPr>
        <p:sp>
          <p:nvSpPr>
            <p:cNvPr id="17" name="椭圆 16"/>
            <p:cNvSpPr/>
            <p:nvPr/>
          </p:nvSpPr>
          <p:spPr>
            <a:xfrm>
              <a:off x="836778" y="1675054"/>
              <a:ext cx="2004782" cy="267304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34165" y="1914547"/>
              <a:ext cx="1631179" cy="2174905"/>
              <a:chOff x="3739822" y="2440887"/>
              <a:chExt cx="1970936" cy="1970936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3739822" y="2440887"/>
                <a:ext cx="1970936" cy="19709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837054" y="2549460"/>
                <a:ext cx="1776466" cy="1776466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8000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194880" y="3548892"/>
            <a:ext cx="153797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199951" y="237148"/>
            <a:ext cx="2674751" cy="7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30632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可解释性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15900" y="2033905"/>
            <a:ext cx="8387080" cy="37477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2625" y="1096010"/>
            <a:ext cx="4694555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人工智能的</a:t>
            </a:r>
            <a:r>
              <a:rPr lang="en-US" altLang="zh-CN" sz="3200"/>
              <a:t>“</a:t>
            </a:r>
            <a:r>
              <a:rPr lang="zh-CN" altLang="en-US" sz="3200"/>
              <a:t>黑箱</a:t>
            </a:r>
            <a:r>
              <a:rPr lang="en-US" altLang="zh-CN" sz="3200"/>
              <a:t>”</a:t>
            </a:r>
            <a:r>
              <a:rPr lang="zh-CN" altLang="en-US" sz="3200"/>
              <a:t>之谜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29806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GradCAM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716914" y="1742234"/>
            <a:ext cx="2159479" cy="4474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zh-CN" altLang="en-US" sz="2800" b="1"/>
              <a:t>GradCAM定义</a:t>
            </a:r>
            <a:endParaRPr lang="zh-CN" altLang="en-US" sz="2800" b="1"/>
          </a:p>
        </p:txBody>
      </p:sp>
      <p:cxnSp>
        <p:nvCxnSpPr>
          <p:cNvPr id="12" name="标题 1"/>
          <p:cNvCxnSpPr/>
          <p:nvPr>
            <p:custDataLst>
              <p:tags r:id="rId3"/>
            </p:custDataLst>
          </p:nvPr>
        </p:nvCxnSpPr>
        <p:spPr>
          <a:xfrm flipH="1" flipV="1">
            <a:off x="310012" y="2464697"/>
            <a:ext cx="2566478" cy="0"/>
          </a:xfrm>
          <a:prstGeom prst="line">
            <a:avLst/>
          </a:prstGeom>
          <a:noFill/>
          <a:ln w="12700" cap="sq">
            <a:solidFill>
              <a:schemeClr val="bg1">
                <a:lumMod val="75000"/>
              </a:schemeClr>
            </a:solidFill>
            <a:miter/>
            <a:headEnd type="none"/>
          </a:ln>
        </p:spPr>
      </p:cxnSp>
      <p:sp>
        <p:nvSpPr>
          <p:cNvPr id="13" name="标题 1"/>
          <p:cNvSpPr txBox="1"/>
          <p:nvPr>
            <p:custDataLst>
              <p:tags r:id="rId4"/>
            </p:custDataLst>
          </p:nvPr>
        </p:nvSpPr>
        <p:spPr>
          <a:xfrm>
            <a:off x="2876490" y="2000898"/>
            <a:ext cx="739849" cy="463799"/>
          </a:xfrm>
          <a:custGeom>
            <a:avLst/>
            <a:gdLst>
              <a:gd name="T0" fmla="*/ 0 w 1149"/>
              <a:gd name="T1" fmla="*/ 830 h 830"/>
              <a:gd name="T2" fmla="*/ 273 w 1149"/>
              <a:gd name="T3" fmla="*/ 717 h 830"/>
              <a:gd name="T4" fmla="*/ 876 w 1149"/>
              <a:gd name="T5" fmla="*/ 113 h 830"/>
              <a:gd name="T6" fmla="*/ 1149 w 1149"/>
              <a:gd name="T7" fmla="*/ 0 h 830"/>
            </a:gdLst>
            <a:ahLst/>
            <a:cxnLst/>
            <a:rect l="0" t="0" r="r" b="b"/>
            <a:pathLst>
              <a:path w="1149" h="830">
                <a:moveTo>
                  <a:pt x="0" y="830"/>
                </a:moveTo>
                <a:cubicBezTo>
                  <a:pt x="88" y="830"/>
                  <a:pt x="211" y="779"/>
                  <a:pt x="273" y="717"/>
                </a:cubicBezTo>
                <a:cubicBezTo>
                  <a:pt x="876" y="113"/>
                  <a:pt x="876" y="113"/>
                  <a:pt x="876" y="113"/>
                </a:cubicBezTo>
                <a:cubicBezTo>
                  <a:pt x="938" y="51"/>
                  <a:pt x="1061" y="0"/>
                  <a:pt x="1149" y="0"/>
                </a:cubicBezTo>
              </a:path>
            </a:pathLst>
          </a:custGeom>
          <a:noFill/>
          <a:ln w="12700" cap="flat">
            <a:solidFill>
              <a:schemeClr val="bg1">
                <a:lumMod val="75000"/>
              </a:schemeClr>
            </a:solidFill>
            <a:miter/>
            <a:headEnd type="none"/>
            <a:tailEnd type="oval"/>
          </a:ln>
        </p:spPr>
        <p:txBody>
          <a:bodyPr vert="horz" wrap="square" lIns="68580" tIns="34290" rIns="68580" bIns="34290" rtlCol="0" anchor="t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340" y="2738755"/>
            <a:ext cx="29571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GradCAM（Gradient-weighted Class Activation Mapping）是一种用于可视化和解释深度学习模型的方法。它通过生成</a:t>
            </a:r>
            <a:r>
              <a:rPr lang="zh-CN" altLang="en-US" sz="2000">
                <a:solidFill>
                  <a:srgbClr val="FF0000"/>
                </a:solidFill>
              </a:rPr>
              <a:t>热力图</a:t>
            </a:r>
            <a:r>
              <a:rPr lang="zh-CN" altLang="en-US" sz="2000"/>
              <a:t>（heatmap）来展示模型在做出决策时关注的重要区域，从而帮助理解模型的行为和决策依据</a:t>
            </a:r>
            <a:endParaRPr lang="zh-CN" altLang="en-US" sz="20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6452"/>
          <a:stretch>
            <a:fillRect/>
          </a:stretch>
        </p:blipFill>
        <p:spPr>
          <a:xfrm>
            <a:off x="4116070" y="1401445"/>
            <a:ext cx="4559935" cy="479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070" y="272415"/>
            <a:ext cx="646049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子类区分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机制研究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6" name="Picture 8" descr="Types Of Small Dog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" y="1275715"/>
            <a:ext cx="5044440" cy="50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147945" y="1275715"/>
            <a:ext cx="4084320" cy="3317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子类</a:t>
            </a:r>
            <a:r>
              <a:rPr lang="zh-CN" altLang="en-US" b="1" dirty="0"/>
              <a:t>区分的依据：</a:t>
            </a:r>
            <a:r>
              <a:rPr lang="zh-CN" altLang="en-US" dirty="0"/>
              <a:t>神经网络在训练过程中可能会利用不同的特征通道进行分类，不同的子类可能会激活网络中不同的卷积核或特征通道。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ym typeface="+mn-ea"/>
              </a:rPr>
              <a:t>利用Grad-CAM</a:t>
            </a:r>
            <a:r>
              <a:rPr lang="zh-CN" altLang="en-US" b="1" dirty="0"/>
              <a:t>区分不同子类：</a:t>
            </a:r>
            <a:r>
              <a:rPr lang="en-GB" altLang="zh-CN" dirty="0"/>
              <a:t>Grad-</a:t>
            </a:r>
            <a:r>
              <a:rPr lang="zh-CN" altLang="en-US" dirty="0"/>
              <a:t>CAM等解释性方法可以揭示</a:t>
            </a:r>
            <a:r>
              <a:rPr lang="zh-CN" altLang="en-US" dirty="0">
                <a:solidFill>
                  <a:srgbClr val="FF0000"/>
                </a:solidFill>
              </a:rPr>
              <a:t>每个特征通道在分类中的贡献</a:t>
            </a:r>
            <a:r>
              <a:rPr lang="zh-CN" altLang="en-US" dirty="0"/>
              <a:t>，以此来分析哪些通道对于区分子类的决策具有关键作用，从而间接地识别出潜在的子类结构。</a:t>
            </a:r>
            <a:br>
              <a:rPr lang="en-US" altLang="zh-CN" dirty="0"/>
            </a:b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65381"/>
            <a:ext cx="9144000" cy="102841"/>
          </a:xfrm>
          <a:prstGeom prst="rect">
            <a:avLst/>
          </a:prstGeom>
          <a:gradFill>
            <a:gsLst>
              <a:gs pos="0">
                <a:srgbClr val="E30613"/>
              </a:gs>
              <a:gs pos="100000">
                <a:srgbClr val="81040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901506" y="3838139"/>
            <a:ext cx="3856500" cy="1208703"/>
            <a:chOff x="322748" y="3665374"/>
            <a:chExt cx="5680529" cy="1027864"/>
          </a:xfrm>
        </p:grpSpPr>
        <p:sp>
          <p:nvSpPr>
            <p:cNvPr id="108" name="圆角矩形 107"/>
            <p:cNvSpPr/>
            <p:nvPr/>
          </p:nvSpPr>
          <p:spPr>
            <a:xfrm>
              <a:off x="322748" y="3665374"/>
              <a:ext cx="5680529" cy="102786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516699" y="3785998"/>
              <a:ext cx="5277329" cy="7842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D1D1D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4572000" y="405636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963"/>
            <a:ext cx="9144000" cy="1828800"/>
          </a:xfrm>
          <a:prstGeom prst="rect">
            <a:avLst/>
          </a:prstGeom>
        </p:spPr>
      </p:pic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08753" y="2932759"/>
            <a:ext cx="2484000" cy="2484000"/>
            <a:chOff x="836778" y="1675054"/>
            <a:chExt cx="2004782" cy="2673043"/>
          </a:xfrm>
        </p:grpSpPr>
        <p:sp>
          <p:nvSpPr>
            <p:cNvPr id="17" name="椭圆 16"/>
            <p:cNvSpPr/>
            <p:nvPr/>
          </p:nvSpPr>
          <p:spPr>
            <a:xfrm>
              <a:off x="836778" y="1675054"/>
              <a:ext cx="2004782" cy="267304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34165" y="1914547"/>
              <a:ext cx="1631179" cy="2174905"/>
              <a:chOff x="3739822" y="2440887"/>
              <a:chExt cx="1970936" cy="1970936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3739822" y="2440887"/>
                <a:ext cx="1970936" cy="19709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837054" y="2549460"/>
                <a:ext cx="1776466" cy="1776466"/>
              </a:xfrm>
              <a:prstGeom prst="ellipse">
                <a:avLst/>
              </a:prstGeom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8000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194880" y="3548892"/>
            <a:ext cx="153797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>
            <a:fillRect/>
          </a:stretch>
        </p:blipFill>
        <p:spPr bwMode="auto">
          <a:xfrm>
            <a:off x="199951" y="237148"/>
            <a:ext cx="2674751" cy="7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06" y="299118"/>
            <a:ext cx="8435588" cy="589667"/>
            <a:chOff x="533603" y="299118"/>
            <a:chExt cx="8435588" cy="589667"/>
          </a:xfrm>
        </p:grpSpPr>
        <p:pic>
          <p:nvPicPr>
            <p:cNvPr id="2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-1001" r="53439" b="77637"/>
            <a:stretch>
              <a:fillRect/>
            </a:stretch>
          </p:blipFill>
          <p:spPr bwMode="auto">
            <a:xfrm>
              <a:off x="6858003" y="299118"/>
              <a:ext cx="2111188" cy="58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533603" y="473621"/>
              <a:ext cx="435327" cy="405245"/>
              <a:chOff x="290945" y="346364"/>
              <a:chExt cx="859090" cy="799725"/>
            </a:xfrm>
          </p:grpSpPr>
          <p:sp>
            <p:nvSpPr>
              <p:cNvPr id="4" name="圆角矩形 3"/>
              <p:cNvSpPr>
                <a:spLocks noChangeAspect="1"/>
              </p:cNvSpPr>
              <p:nvPr/>
            </p:nvSpPr>
            <p:spPr>
              <a:xfrm>
                <a:off x="290945" y="346364"/>
                <a:ext cx="648000" cy="648000"/>
              </a:xfrm>
              <a:prstGeom prst="roundRect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 useBgFill="1">
            <p:nvSpPr>
              <p:cNvPr id="5" name="圆角矩形 4"/>
              <p:cNvSpPr>
                <a:spLocks noChangeAspect="1"/>
              </p:cNvSpPr>
              <p:nvPr/>
            </p:nvSpPr>
            <p:spPr>
              <a:xfrm>
                <a:off x="528654" y="526125"/>
                <a:ext cx="540000" cy="540000"/>
              </a:xfrm>
              <a:prstGeom prst="roundRect">
                <a:avLst/>
              </a:prstGeom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>
                <a:spLocks noChangeAspect="1"/>
              </p:cNvSpPr>
              <p:nvPr/>
            </p:nvSpPr>
            <p:spPr>
              <a:xfrm>
                <a:off x="610035" y="606089"/>
                <a:ext cx="540000" cy="540000"/>
              </a:xfrm>
              <a:prstGeom prst="roundRect">
                <a:avLst/>
              </a:prstGeom>
              <a:solidFill>
                <a:srgbClr val="C00000"/>
              </a:solidFill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27882" y="878865"/>
              <a:ext cx="5436000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1375" y="272323"/>
            <a:ext cx="43116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r>
              <a:rPr lang="en-US" altLang="zh-CN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区分</a:t>
            </a:r>
            <a:r>
              <a:rPr lang="zh-CN" altLang="en-US" sz="3200" b="1" dirty="0" smtClean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子类</a:t>
            </a:r>
            <a:endParaRPr lang="zh-CN" altLang="en-US" sz="3200" b="1" dirty="0" smtClean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901065"/>
            <a:ext cx="9130665" cy="595693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4104005" y="1850390"/>
            <a:ext cx="434340" cy="793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562350" y="1438275"/>
            <a:ext cx="113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GAP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915795" y="1131570"/>
            <a:ext cx="4426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FF0000"/>
                </a:solidFill>
              </a:rPr>
              <a:t>feature_map（特征图）的GAP（全局平均</a:t>
            </a:r>
            <a:r>
              <a:rPr lang="zh-CN" altLang="en-US" sz="1400">
                <a:solidFill>
                  <a:srgbClr val="FF0000"/>
                </a:solidFill>
              </a:rPr>
              <a:t>池化）值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ISPRING_PRESENTATION_TITLE" val="红色微粒体工作述职报告ppt模板"/>
  <p:tag name="commondata" val="eyJoZGlkIjoiNGQwYmFmZGRjZjJiMmNiNjM0YmFlNDVlZWVlMTI0OG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Sans Serif"/>
        <a:ea typeface="微软雅黑"/>
        <a:cs typeface="Heiti SC Light"/>
      </a:majorFont>
      <a:minorFont>
        <a:latin typeface="Calibri"/>
        <a:ea typeface="微软雅黑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</Words>
  <Application>WPS 演示</Application>
  <PresentationFormat>全屏显示(4:3)</PresentationFormat>
  <Paragraphs>174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Kartika</vt:lpstr>
      <vt:lpstr>DejaVu Math TeX Gyre</vt:lpstr>
      <vt:lpstr>Arial Black</vt:lpstr>
      <vt:lpstr>Calibri</vt:lpstr>
      <vt:lpstr>Arial Unicode MS</vt:lpstr>
      <vt:lpstr>Microsoft Sans Serif</vt:lpstr>
      <vt:lpstr>Heiti SC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红色微粒体工作述职报告ppt模板</dc:title>
  <dc:creator/>
  <cp:lastModifiedBy>张可</cp:lastModifiedBy>
  <cp:revision>14</cp:revision>
  <dcterms:created xsi:type="dcterms:W3CDTF">2017-02-16T14:15:00Z</dcterms:created>
  <dcterms:modified xsi:type="dcterms:W3CDTF">2025-06-03T10:08:04Z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B2EB86F62B0D4F6B9D5B692F09733848_12</vt:lpwstr>
  </property>
  <property fmtid="{D5CDD505-2E9C-101B-9397-08002B2CF9AE}" pid="3" name="KSOProductBuildVer">
    <vt:lpwstr>2052-12.1.0.16120</vt:lpwstr>
  </property>
</Properties>
</file>